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6" r:id="rId2"/>
    <p:sldId id="257" r:id="rId3"/>
    <p:sldId id="258" r:id="rId4"/>
    <p:sldId id="259" r:id="rId5"/>
    <p:sldId id="260" r:id="rId6"/>
    <p:sldId id="261" r:id="rId7"/>
    <p:sldId id="264"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0285" autoAdjust="0"/>
  </p:normalViewPr>
  <p:slideViewPr>
    <p:cSldViewPr>
      <p:cViewPr varScale="1">
        <p:scale>
          <a:sx n="79" d="100"/>
          <a:sy n="79" d="100"/>
        </p:scale>
        <p:origin x="89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9ED075-5BCE-41DF-8349-A2945D3F9F3E}" type="datetimeFigureOut">
              <a:rPr lang="en-US" smtClean="0"/>
              <a:t>12/10/2018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1FD87E-D73A-4BAD-8B7B-1E9E9BA52C53}" type="slidenum">
              <a:rPr lang="en-US" smtClean="0"/>
              <a:t>‹#›</a:t>
            </a:fld>
            <a:endParaRPr lang="en-US" dirty="0"/>
          </a:p>
        </p:txBody>
      </p:sp>
    </p:spTree>
    <p:extLst>
      <p:ext uri="{BB962C8B-B14F-4D97-AF65-F5344CB8AC3E}">
        <p14:creationId xmlns:p14="http://schemas.microsoft.com/office/powerpoint/2010/main" val="314469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modern world, the issue of high blood pressure has been a severe challenge to both adult and aging group in different parts of the world. The current limitation is that, there have been unsatisfactory studies to investigate what cause high blood pressure and what is the possible solution for controlling the issues of high blood pressure. In this paper I would like to propose to come up with a comprehensive research on the causes and the ways of controlling the high blood pressure in the modern world. Generally, there are two blood pressure readings like 140/90 mmHg. The top reading represents an individual’s systolic blood pressure that shows the highest pressure when heart of a person beats. The bottom reading is the diastolic blood pressure of a person. The uncontrolled high pressure is associated with other severe conditions like heart attack commonly known as the stock. </a:t>
            </a:r>
          </a:p>
          <a:p>
            <a:endParaRPr lang="en-US" dirty="0"/>
          </a:p>
        </p:txBody>
      </p:sp>
      <p:sp>
        <p:nvSpPr>
          <p:cNvPr id="4" name="Slide Number Placeholder 3"/>
          <p:cNvSpPr>
            <a:spLocks noGrp="1"/>
          </p:cNvSpPr>
          <p:nvPr>
            <p:ph type="sldNum" sz="quarter" idx="10"/>
          </p:nvPr>
        </p:nvSpPr>
        <p:spPr/>
        <p:txBody>
          <a:bodyPr/>
          <a:lstStyle/>
          <a:p>
            <a:fld id="{3C1FD87E-D73A-4BAD-8B7B-1E9E9BA52C53}" type="slidenum">
              <a:rPr lang="en-US" smtClean="0"/>
              <a:t>2</a:t>
            </a:fld>
            <a:endParaRPr lang="en-US" dirty="0"/>
          </a:p>
        </p:txBody>
      </p:sp>
    </p:spTree>
    <p:extLst>
      <p:ext uri="{BB962C8B-B14F-4D97-AF65-F5344CB8AC3E}">
        <p14:creationId xmlns:p14="http://schemas.microsoft.com/office/powerpoint/2010/main" val="232553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b="1" dirty="0" smtClean="0"/>
              <a:t>Background</a:t>
            </a:r>
            <a:endParaRPr lang="en-US" dirty="0" smtClean="0"/>
          </a:p>
          <a:p>
            <a:r>
              <a:rPr lang="en-US" dirty="0" smtClean="0"/>
              <a:t>My question in this proposal is what can be done to know the cause and control of the high blood complications to the individual who are above sixty five years. To address this issue, several scholars have carried different studies to determine what really causes the high blood pressure as well as the best ways to control the risks associated with such complication. Some studies have suggested that, high blood pressure is associated with hypertension and some of the factors here include diabetes, stress, obesity and inadequate intake of calcium, potassium and chronic alcohol consumption. I will use cross-sectional studies by Tudor, H. J. (2018 to come up with the best way of reducing the risk of getting high blood pressure is thorough lifestyle changes that keep the pressure down. It has been suggested that. Losing extra pounds as well as watching one’s waistline, exercising regularly, eating healthy diet and reducing sodium in diets is some ways that can be used in controlling high blood pressure. The limitations here include sample size used in analyzing research problems, unsatisfactory prior research study on the high blood pressure, the measure used in collecting data and the unreliable data on the causes and methods of controlling the risks of high blood pressure. Besides, costa, schedule and scope are constrains that forms part of limitation for this research.</a:t>
            </a:r>
          </a:p>
          <a:p>
            <a:endParaRPr lang="en-US" dirty="0"/>
          </a:p>
        </p:txBody>
      </p:sp>
      <p:sp>
        <p:nvSpPr>
          <p:cNvPr id="4" name="Slide Number Placeholder 3"/>
          <p:cNvSpPr>
            <a:spLocks noGrp="1"/>
          </p:cNvSpPr>
          <p:nvPr>
            <p:ph type="sldNum" sz="quarter" idx="10"/>
          </p:nvPr>
        </p:nvSpPr>
        <p:spPr/>
        <p:txBody>
          <a:bodyPr/>
          <a:lstStyle/>
          <a:p>
            <a:fld id="{3C1FD87E-D73A-4BAD-8B7B-1E9E9BA52C53}" type="slidenum">
              <a:rPr lang="en-US" smtClean="0"/>
              <a:t>3</a:t>
            </a:fld>
            <a:endParaRPr lang="en-US" dirty="0"/>
          </a:p>
        </p:txBody>
      </p:sp>
    </p:spTree>
    <p:extLst>
      <p:ext uri="{BB962C8B-B14F-4D97-AF65-F5344CB8AC3E}">
        <p14:creationId xmlns:p14="http://schemas.microsoft.com/office/powerpoint/2010/main" val="923358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Objectives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 overcome the limitations as mentioned I propose to use a considerable sample size of a population affected by the high blood pressure, conducting a satisfactory prior research on the high blood pressure taking an effective measure of collecting data and using a reliable data to address the causes and measures to control the risks of high blood pressure. The aims of this research include:</a:t>
            </a:r>
          </a:p>
          <a:p>
            <a:pPr lvl="0"/>
            <a:r>
              <a:rPr lang="en-US" sz="1200" kern="1200" dirty="0" smtClean="0">
                <a:solidFill>
                  <a:schemeClr val="tx1"/>
                </a:solidFill>
                <a:effectLst/>
                <a:latin typeface="+mn-lt"/>
                <a:ea typeface="+mn-ea"/>
                <a:cs typeface="+mn-cs"/>
              </a:rPr>
              <a:t>Investigating the cause of high blood pressure in young adults and gaining population above sixty five years.</a:t>
            </a:r>
          </a:p>
          <a:p>
            <a:pPr lvl="0"/>
            <a:r>
              <a:rPr lang="en-US" sz="1200" kern="1200" dirty="0" smtClean="0">
                <a:solidFill>
                  <a:schemeClr val="tx1"/>
                </a:solidFill>
                <a:effectLst/>
                <a:latin typeface="+mn-lt"/>
                <a:ea typeface="+mn-ea"/>
                <a:cs typeface="+mn-cs"/>
              </a:rPr>
              <a:t>Determining the   measures to control and reduce the risks of high blood pressure </a:t>
            </a:r>
          </a:p>
          <a:p>
            <a:pPr lvl="0"/>
            <a:r>
              <a:rPr lang="en-US" sz="1200" kern="1200" dirty="0" smtClean="0">
                <a:solidFill>
                  <a:schemeClr val="tx1"/>
                </a:solidFill>
                <a:effectLst/>
                <a:latin typeface="+mn-lt"/>
                <a:ea typeface="+mn-ea"/>
                <a:cs typeface="+mn-cs"/>
              </a:rPr>
              <a:t>Recommending what has already been done to control the risk of high blood pressure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C1FD87E-D73A-4BAD-8B7B-1E9E9BA52C53}" type="slidenum">
              <a:rPr lang="en-US" smtClean="0"/>
              <a:t>4</a:t>
            </a:fld>
            <a:endParaRPr lang="en-US" dirty="0"/>
          </a:p>
        </p:txBody>
      </p:sp>
    </p:spTree>
    <p:extLst>
      <p:ext uri="{BB962C8B-B14F-4D97-AF65-F5344CB8AC3E}">
        <p14:creationId xmlns:p14="http://schemas.microsoft.com/office/powerpoint/2010/main" val="3022965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Significance</a:t>
            </a:r>
            <a:endParaRPr lang="en-US" dirty="0" smtClean="0"/>
          </a:p>
          <a:p>
            <a:r>
              <a:rPr lang="en-US" dirty="0" smtClean="0"/>
              <a:t>In this research I will propose to use different types of research approaches like, methodological study, descriptive study approaches and explanatory study. For instance, by use of methodological study, it will be possible to advance this field by devising, testing and improving on the new based research methods. In this way, the study will develop special techniques to assess the extent at which health research need to be embraced to focus on the health of individual who at a high risk of acquiring high blood pressure. My approaches will be beneficial to the patients, healthcare system and the society since they will be focusing on what patients need to know about their health, they will focus on the areas that healthcare system should improve in controlling and reducing the high blood pressure and informatively creating awareness to the society on the best way to avoid the risk of being a victim of high blood pressure.</a:t>
            </a:r>
          </a:p>
          <a:p>
            <a:r>
              <a:rPr lang="en-US" b="1" dirty="0" smtClean="0"/>
              <a:t>Innovation</a:t>
            </a:r>
            <a:endParaRPr lang="en-US" dirty="0" smtClean="0"/>
          </a:p>
          <a:p>
            <a:r>
              <a:rPr lang="en-US" dirty="0" smtClean="0"/>
              <a:t>My approaches are very innovative in the sense that they will involve application of newly developed techniques for by the management for healthcare planning. The approaches will also be touching hypothetical formulation and collection of recorded empirical data about healthcare system. Through these approaches I will be addressing several things that may contribute to the high blood pressure. Some of the issues the wile covered in this research are smoking, body overweight, stress, older age and genetic. Other key issues for the high blood pressure include complications related to chronic kidney diseases, thyroid and adrenal disorders, alcohol consumption as well as taking too many salts in their diet.</a:t>
            </a:r>
          </a:p>
          <a:p>
            <a:endParaRPr lang="en-US" dirty="0"/>
          </a:p>
        </p:txBody>
      </p:sp>
      <p:sp>
        <p:nvSpPr>
          <p:cNvPr id="4" name="Slide Number Placeholder 3"/>
          <p:cNvSpPr>
            <a:spLocks noGrp="1"/>
          </p:cNvSpPr>
          <p:nvPr>
            <p:ph type="sldNum" sz="quarter" idx="10"/>
          </p:nvPr>
        </p:nvSpPr>
        <p:spPr/>
        <p:txBody>
          <a:bodyPr/>
          <a:lstStyle/>
          <a:p>
            <a:fld id="{3C1FD87E-D73A-4BAD-8B7B-1E9E9BA52C53}" type="slidenum">
              <a:rPr lang="en-US" smtClean="0"/>
              <a:t>5</a:t>
            </a:fld>
            <a:endParaRPr lang="en-US" dirty="0"/>
          </a:p>
        </p:txBody>
      </p:sp>
    </p:spTree>
    <p:extLst>
      <p:ext uri="{BB962C8B-B14F-4D97-AF65-F5344CB8AC3E}">
        <p14:creationId xmlns:p14="http://schemas.microsoft.com/office/powerpoint/2010/main" val="3429600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did a research of one hundred patient suffering from blood pressure in different health care. The patient were tested and the result was analyzed in table 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estimating the probabilities I decided to express the Y axis as proportion (%) of the patient suffering from blood pressure in each of the group. </a:t>
            </a:r>
          </a:p>
          <a:p>
            <a:r>
              <a:rPr lang="en-US" sz="1200" kern="1200" dirty="0" smtClean="0">
                <a:solidFill>
                  <a:schemeClr val="tx1"/>
                </a:solidFill>
                <a:effectLst/>
                <a:latin typeface="+mn-lt"/>
                <a:ea typeface="+mn-ea"/>
                <a:cs typeface="+mn-cs"/>
              </a:rPr>
              <a:t>Graph showing the probability of each blood pressure test against test result values.</a:t>
            </a:r>
          </a:p>
          <a:p>
            <a:r>
              <a:rPr lang="en-US" sz="1200" kern="1200" dirty="0" smtClean="0">
                <a:solidFill>
                  <a:schemeClr val="tx1"/>
                </a:solidFill>
                <a:effectLst/>
                <a:latin typeface="+mn-lt"/>
                <a:ea typeface="+mn-ea"/>
                <a:cs typeface="+mn-cs"/>
              </a:rPr>
              <a:t>From above table it can be observed that probability take a random variable that involves taking of specific values.</a:t>
            </a:r>
          </a:p>
          <a:p>
            <a:r>
              <a:rPr lang="en-US" sz="1200" kern="1200" dirty="0" smtClean="0">
                <a:solidFill>
                  <a:schemeClr val="tx1"/>
                </a:solidFill>
                <a:effectLst/>
                <a:latin typeface="+mn-lt"/>
                <a:ea typeface="+mn-ea"/>
                <a:cs typeface="+mn-cs"/>
              </a:rPr>
              <a:t>I can approximately say that 40% from above of population data will have high blood pressure with is equivalent to 10.</a:t>
            </a:r>
          </a:p>
          <a:p>
            <a:r>
              <a:rPr lang="en-US" sz="1200" kern="1200" dirty="0" smtClean="0">
                <a:solidFill>
                  <a:schemeClr val="tx1"/>
                </a:solidFill>
                <a:effectLst/>
                <a:latin typeface="+mn-lt"/>
                <a:ea typeface="+mn-ea"/>
                <a:cs typeface="+mn-cs"/>
              </a:rPr>
              <a:t> In</a:t>
            </a:r>
            <a:r>
              <a:rPr lang="en-US" sz="1200" kern="1200" baseline="0" dirty="0" smtClean="0">
                <a:solidFill>
                  <a:schemeClr val="tx1"/>
                </a:solidFill>
                <a:effectLst/>
                <a:latin typeface="+mn-lt"/>
                <a:ea typeface="+mn-ea"/>
                <a:cs typeface="+mn-cs"/>
              </a:rPr>
              <a:t> addition, </a:t>
            </a:r>
            <a:r>
              <a:rPr lang="en-US" sz="1200" kern="1200" baseline="0" dirty="0" err="1" smtClean="0">
                <a:solidFill>
                  <a:schemeClr val="tx1"/>
                </a:solidFill>
                <a:effectLst/>
                <a:latin typeface="+mn-lt"/>
                <a:ea typeface="+mn-ea"/>
                <a:cs typeface="+mn-cs"/>
              </a:rPr>
              <a:t>bsed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 the approaches that I have tested on their usefulness before this proposal I have a portion of some data and information about the current health statistics. I have researched for enough information from </a:t>
            </a:r>
            <a:r>
              <a:rPr lang="en-US" sz="1200" i="1" kern="1200" dirty="0" smtClean="0">
                <a:solidFill>
                  <a:schemeClr val="tx1"/>
                </a:solidFill>
                <a:effectLst/>
                <a:latin typeface="+mn-lt"/>
                <a:ea typeface="+mn-ea"/>
                <a:cs typeface="+mn-cs"/>
              </a:rPr>
              <a:t>the Tohoku journal of experimental medicine</a:t>
            </a:r>
            <a:r>
              <a:rPr lang="en-US" sz="1200" kern="1200" dirty="0" smtClean="0">
                <a:solidFill>
                  <a:schemeClr val="tx1"/>
                </a:solidFill>
                <a:effectLst/>
                <a:latin typeface="+mn-lt"/>
                <a:ea typeface="+mn-ea"/>
                <a:cs typeface="+mn-cs"/>
              </a:rPr>
              <a:t> by Vesey &amp; </a:t>
            </a:r>
            <a:r>
              <a:rPr lang="en-US" sz="1200" kern="1200" dirty="0" err="1" smtClean="0">
                <a:solidFill>
                  <a:schemeClr val="tx1"/>
                </a:solidFill>
                <a:effectLst/>
                <a:latin typeface="+mn-lt"/>
                <a:ea typeface="+mn-ea"/>
                <a:cs typeface="+mn-cs"/>
              </a:rPr>
              <a:t>Gobe</a:t>
            </a:r>
            <a:r>
              <a:rPr lang="en-US" sz="1200" kern="1200" dirty="0" smtClean="0">
                <a:solidFill>
                  <a:schemeClr val="tx1"/>
                </a:solidFill>
                <a:effectLst/>
                <a:latin typeface="+mn-lt"/>
                <a:ea typeface="+mn-ea"/>
                <a:cs typeface="+mn-cs"/>
              </a:rPr>
              <a:t>, (2017) to validate on the causes of high blood pressure within our generation. I have used a descriptive study on the global health observatory that has suggested something to do on the increased cases of blood pressure. According to the situation and global health trade there is a raised blood pressure worldwide which has been estimated to have caused at least 7.5 million deaths. The descriptive study approach shows that increased rate of high blood pressure is the contributing factor for   ischemic condition hemorrhagic stroke and coronary heart disease. Further, the approach has revealed that the adults aged 25 years and above in 2008 was around 40% within the world population.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C1FD87E-D73A-4BAD-8B7B-1E9E9BA52C53}" type="slidenum">
              <a:rPr lang="en-US" smtClean="0"/>
              <a:t>6</a:t>
            </a:fld>
            <a:endParaRPr lang="en-US" dirty="0"/>
          </a:p>
        </p:txBody>
      </p:sp>
    </p:spTree>
    <p:extLst>
      <p:ext uri="{BB962C8B-B14F-4D97-AF65-F5344CB8AC3E}">
        <p14:creationId xmlns:p14="http://schemas.microsoft.com/office/powerpoint/2010/main" val="1107059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Research strategy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Investigating the cause of high blood pressure in young adults and gaining population above sixty five years is the first aim that I need to achieve through the methodological study approach. To succeed in this I am planning to use both primary and secondary data so as to get both qualitative and quantitative research methods. I will get the data from health population surveys collected in 20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since are publically available and this means I will have nothing to do in collecting them. I will use observation and question is to collect the data and analyze them by use of both descriptive and inferential statistics because they give more information that lead to a good conclusion. Since I have enough sample and the expected outcome it to show what has been causing high blood pressure for the last three years  which is actually the outcome of this aim and  I will use to evaluate of outcome is good or not. I will test the rigor of my model based on the outcome of the model. Inadequate sample, scope and lack of adequate study are the potential limitations in this approach. If this approach will not work I will use a descriptive study approached based on well written health cross-sectional studies.</a:t>
            </a:r>
          </a:p>
          <a:p>
            <a:r>
              <a:rPr lang="en-US" sz="1200" kern="1200" dirty="0" smtClean="0">
                <a:solidFill>
                  <a:schemeClr val="tx1"/>
                </a:solidFill>
                <a:effectLst/>
                <a:latin typeface="+mn-lt"/>
                <a:ea typeface="+mn-ea"/>
                <a:cs typeface="+mn-cs"/>
              </a:rPr>
              <a:t>Determining the   measures to control and reduce the risks of high blood pressure is the second aim that I expect to achieve by use of descriptive study approach. In this approach I wish to use qualitative research method. I will get data from the world health organization published articles on the current health statistics. I am also planning to use descriptive statistics in analyzing the data. I am sure they have enough sample and this means I am expecting to positively determine the measure for reducing the high blood pressure. By achieving this aim I will be able to judge if the descriptive study approach is has resulted to good outcome.</a:t>
            </a:r>
          </a:p>
          <a:p>
            <a:r>
              <a:rPr lang="en-US" sz="1200" kern="1200" dirty="0" smtClean="0">
                <a:solidFill>
                  <a:schemeClr val="tx1"/>
                </a:solidFill>
                <a:effectLst/>
                <a:latin typeface="+mn-lt"/>
                <a:ea typeface="+mn-ea"/>
                <a:cs typeface="+mn-cs"/>
              </a:rPr>
              <a:t>Recommending what has already been done to control the risk of high blood pressure is the third aim of this proposal that I need to achieve by use of explanatory study approach. I will use both primary and secondary data by use of both qualities and quantitative research methods. I will use observation and question is to collect the data and analyze them by use of both descriptive and inferential statistics because they give more information that lead to a good conclusion. Since I have enough sample and the expected outcome it to show what has been causing high blood pressure for the last three years  which is actually the outcome of this aim and  I will use to evaluate of outcome is good or not. I will test the rigor of my model based on the outcome of the model. Inadequate sample, scope and lack of adequate study are the potential limitations in this approach. If this approach will not work I will use a historical study approached based on well written health cross-sectional studies.</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C1FD87E-D73A-4BAD-8B7B-1E9E9BA52C53}" type="slidenum">
              <a:rPr lang="en-US" smtClean="0"/>
              <a:t>8</a:t>
            </a:fld>
            <a:endParaRPr lang="en-US" dirty="0"/>
          </a:p>
        </p:txBody>
      </p:sp>
    </p:spTree>
    <p:extLst>
      <p:ext uri="{BB962C8B-B14F-4D97-AF65-F5344CB8AC3E}">
        <p14:creationId xmlns:p14="http://schemas.microsoft.com/office/powerpoint/2010/main" val="3399399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7DE0B1-A240-466A-BA2E-C7DBA847E38C}"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0B7DE0B1-A240-466A-BA2E-C7DBA847E38C}"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BCF644-7266-409B-9682-5D024A7310E8}"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7DE0B1-A240-466A-BA2E-C7DBA847E38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8BCF644-7266-409B-9682-5D024A7310E8}" type="datetimeFigureOut">
              <a:rPr lang="en-US" smtClean="0"/>
              <a:t>12/10/2018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7DE0B1-A240-466A-BA2E-C7DBA847E38C}"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normAutofit fontScale="90000"/>
          </a:bodyPr>
          <a:lstStyle/>
          <a:p>
            <a:pPr>
              <a:lnSpc>
                <a:spcPct val="200000"/>
              </a:lnSpc>
            </a:pPr>
            <a:r>
              <a:rPr lang="en-US" sz="2000" dirty="0">
                <a:latin typeface="Times New Roman" pitchFamily="18" charset="0"/>
                <a:cs typeface="Times New Roman" pitchFamily="18" charset="0"/>
              </a:rPr>
              <a:t>Research proposal on the causes of high blood pressure and the way of reducing and controlling it </a:t>
            </a:r>
          </a:p>
        </p:txBody>
      </p:sp>
      <p:sp>
        <p:nvSpPr>
          <p:cNvPr id="3" name="Subtitle 2"/>
          <p:cNvSpPr>
            <a:spLocks noGrp="1"/>
          </p:cNvSpPr>
          <p:nvPr>
            <p:ph type="subTitle" idx="1"/>
          </p:nvPr>
        </p:nvSpPr>
        <p:spPr>
          <a:xfrm>
            <a:off x="1219200" y="2514600"/>
            <a:ext cx="6934200" cy="3733800"/>
          </a:xfrm>
        </p:spPr>
        <p:txBody>
          <a:bodyPr>
            <a:noAutofit/>
          </a:bodyPr>
          <a:lstStyle/>
          <a:p>
            <a:pPr>
              <a:lnSpc>
                <a:spcPct val="200000"/>
              </a:lnSpc>
            </a:pPr>
            <a:r>
              <a:rPr lang="en-US" sz="2000" dirty="0" smtClean="0">
                <a:latin typeface="Times New Roman" pitchFamily="18" charset="0"/>
                <a:cs typeface="Times New Roman" pitchFamily="18" charset="0"/>
              </a:rPr>
              <a:t>Name</a:t>
            </a:r>
          </a:p>
          <a:p>
            <a:pPr>
              <a:lnSpc>
                <a:spcPct val="200000"/>
              </a:lnSpc>
            </a:pPr>
            <a:r>
              <a:rPr lang="en-US" sz="2000" dirty="0" smtClean="0">
                <a:latin typeface="Times New Roman" pitchFamily="18" charset="0"/>
                <a:cs typeface="Times New Roman" pitchFamily="18" charset="0"/>
              </a:rPr>
              <a:t>Institution Affiliation </a:t>
            </a:r>
          </a:p>
          <a:p>
            <a:pPr>
              <a:lnSpc>
                <a:spcPct val="200000"/>
              </a:lnSpc>
            </a:pPr>
            <a:r>
              <a:rPr lang="en-US" sz="2000" dirty="0" smtClean="0">
                <a:latin typeface="Times New Roman" pitchFamily="18" charset="0"/>
                <a:cs typeface="Times New Roman" pitchFamily="18" charset="0"/>
              </a:rPr>
              <a:t>Course </a:t>
            </a:r>
          </a:p>
          <a:p>
            <a:pPr>
              <a:lnSpc>
                <a:spcPct val="200000"/>
              </a:lnSpc>
            </a:pPr>
            <a:r>
              <a:rPr lang="en-US" sz="2000" dirty="0" smtClean="0">
                <a:latin typeface="Times New Roman" pitchFamily="18" charset="0"/>
                <a:cs typeface="Times New Roman" pitchFamily="18" charset="0"/>
              </a:rPr>
              <a:t>Date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861870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304800"/>
            <a:ext cx="4419600" cy="594756"/>
          </a:xfrm>
        </p:spPr>
        <p:txBody>
          <a:bodyPr>
            <a:normAutofit fontScale="90000"/>
          </a:bodyPr>
          <a:lstStyle/>
          <a:p>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a:latin typeface="Times New Roman" pitchFamily="18" charset="0"/>
                <a:cs typeface="Times New Roman" pitchFamily="18" charset="0"/>
              </a:rPr>
              <a:t/>
            </a:r>
            <a:br>
              <a:rPr lang="en-US" sz="2000" b="1" dirty="0">
                <a:latin typeface="Times New Roman" pitchFamily="18" charset="0"/>
                <a:cs typeface="Times New Roman" pitchFamily="18" charset="0"/>
              </a:rPr>
            </a:b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Abstract</a:t>
            </a:r>
            <a:r>
              <a:rPr lang="en-US" dirty="0" smtClean="0"/>
              <a:t/>
            </a:r>
            <a:br>
              <a:rPr lang="en-US" dirty="0" smtClean="0"/>
            </a:br>
            <a:endParaRPr lang="en-US" dirty="0"/>
          </a:p>
        </p:txBody>
      </p:sp>
      <p:sp>
        <p:nvSpPr>
          <p:cNvPr id="3" name="Subtitle 2"/>
          <p:cNvSpPr>
            <a:spLocks noGrp="1"/>
          </p:cNvSpPr>
          <p:nvPr>
            <p:ph type="subTitle" idx="1"/>
          </p:nvPr>
        </p:nvSpPr>
        <p:spPr>
          <a:xfrm>
            <a:off x="152400" y="1066800"/>
            <a:ext cx="5172694" cy="5029200"/>
          </a:xfrm>
        </p:spPr>
        <p:txBody>
          <a:bodyPr>
            <a:noAutofit/>
          </a:bodyPr>
          <a:lstStyle/>
          <a:p>
            <a:pPr marL="285750" indent="-285750" algn="l">
              <a:buFont typeface="Arial" pitchFamily="34" charset="0"/>
              <a:buChar char="•"/>
            </a:pPr>
            <a:r>
              <a:rPr lang="en-US" sz="1800" dirty="0" smtClean="0">
                <a:latin typeface="Times New Roman" pitchFamily="18" charset="0"/>
                <a:cs typeface="Times New Roman" pitchFamily="18" charset="0"/>
              </a:rPr>
              <a:t>In the modern world, the issue of high blood pressure has been a severe challenge to both adult and aging group in different parts of the world. </a:t>
            </a:r>
          </a:p>
          <a:p>
            <a:pPr marL="285750" indent="-285750" algn="l">
              <a:buFont typeface="Arial" pitchFamily="34" charset="0"/>
              <a:buChar char="•"/>
            </a:pPr>
            <a:r>
              <a:rPr lang="en-US" sz="1800" dirty="0" smtClean="0">
                <a:latin typeface="Times New Roman" pitchFamily="18" charset="0"/>
                <a:cs typeface="Times New Roman" pitchFamily="18" charset="0"/>
              </a:rPr>
              <a:t>The current limitation is that, there have been unsatisfactory studies to investigate what cause high blood pressure and what is the possible solution for controlling the issues of high blood pressure.</a:t>
            </a:r>
          </a:p>
          <a:p>
            <a:pPr marL="285750" indent="-285750" algn="l">
              <a:buFont typeface="Arial" pitchFamily="34" charset="0"/>
              <a:buChar char="•"/>
            </a:pPr>
            <a:r>
              <a:rPr lang="en-US" sz="1800" dirty="0" smtClean="0">
                <a:latin typeface="Times New Roman" pitchFamily="18" charset="0"/>
                <a:cs typeface="Times New Roman" pitchFamily="18" charset="0"/>
              </a:rPr>
              <a:t>Generally, there are two blood pressure readings like 140/90 mmHg.</a:t>
            </a:r>
          </a:p>
          <a:p>
            <a:pPr marL="285750" indent="-285750" algn="l">
              <a:buFont typeface="Arial" pitchFamily="34" charset="0"/>
              <a:buChar char="•"/>
            </a:pPr>
            <a:r>
              <a:rPr lang="en-US" sz="1800" dirty="0" smtClean="0">
                <a:latin typeface="Times New Roman" pitchFamily="18" charset="0"/>
                <a:cs typeface="Times New Roman" pitchFamily="18" charset="0"/>
              </a:rPr>
              <a:t>The top reading represents an individual’s systolic blood pressure that shows the highest pressure when heart of a person beats. </a:t>
            </a:r>
          </a:p>
          <a:p>
            <a:pPr marL="285750" indent="-285750" algn="l">
              <a:buFont typeface="Arial" pitchFamily="34" charset="0"/>
              <a:buChar char="•"/>
            </a:pPr>
            <a:r>
              <a:rPr lang="en-US" sz="1800" dirty="0" smtClean="0">
                <a:latin typeface="Times New Roman" pitchFamily="18" charset="0"/>
                <a:cs typeface="Times New Roman" pitchFamily="18" charset="0"/>
              </a:rPr>
              <a:t>The bottom reading is the diastolic blood pressure of a person. The uncontrolled high pressure is associated with other severe conditions like heart attack commonly known as the stock. </a:t>
            </a:r>
            <a:endParaRPr lang="en-US" sz="1800" dirty="0">
              <a:latin typeface="Times New Roman" pitchFamily="18" charset="0"/>
              <a:cs typeface="Times New Roman" pitchFamily="18" charset="0"/>
            </a:endParaRPr>
          </a:p>
        </p:txBody>
      </p:sp>
      <p:pic>
        <p:nvPicPr>
          <p:cNvPr id="4" name="Picture 3" descr="Related image"/>
          <p:cNvPicPr/>
          <p:nvPr/>
        </p:nvPicPr>
        <p:blipFill>
          <a:blip r:embed="rId3">
            <a:extLst>
              <a:ext uri="{28A0092B-C50C-407E-A947-70E740481C1C}">
                <a14:useLocalDpi xmlns:a14="http://schemas.microsoft.com/office/drawing/2010/main" val="0"/>
              </a:ext>
            </a:extLst>
          </a:blip>
          <a:srcRect/>
          <a:stretch>
            <a:fillRect/>
          </a:stretch>
        </p:blipFill>
        <p:spPr bwMode="auto">
          <a:xfrm>
            <a:off x="5325094" y="899556"/>
            <a:ext cx="3810000" cy="4991100"/>
          </a:xfrm>
          <a:prstGeom prst="rect">
            <a:avLst/>
          </a:prstGeom>
          <a:noFill/>
          <a:ln>
            <a:noFill/>
          </a:ln>
        </p:spPr>
      </p:pic>
    </p:spTree>
    <p:extLst>
      <p:ext uri="{BB962C8B-B14F-4D97-AF65-F5344CB8AC3E}">
        <p14:creationId xmlns:p14="http://schemas.microsoft.com/office/powerpoint/2010/main" val="2161993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Background</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My </a:t>
            </a:r>
            <a:r>
              <a:rPr lang="en-US" sz="1800" dirty="0">
                <a:latin typeface="Times New Roman" pitchFamily="18" charset="0"/>
                <a:cs typeface="Times New Roman" pitchFamily="18" charset="0"/>
              </a:rPr>
              <a:t>question in this proposal is what can be done to know the cause and control of the high blood complications to the individual who are above sixty five years.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To </a:t>
            </a:r>
            <a:r>
              <a:rPr lang="en-US" sz="1800" dirty="0">
                <a:latin typeface="Times New Roman" pitchFamily="18" charset="0"/>
                <a:cs typeface="Times New Roman" pitchFamily="18" charset="0"/>
              </a:rPr>
              <a:t>address this issue, several scholars have carried different studies to determine what really causes the high blood pressure as well as the best ways to control the risks associated with such complication.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high </a:t>
            </a:r>
            <a:r>
              <a:rPr lang="en-US" sz="1800" dirty="0">
                <a:latin typeface="Times New Roman" pitchFamily="18" charset="0"/>
                <a:cs typeface="Times New Roman" pitchFamily="18" charset="0"/>
              </a:rPr>
              <a:t>blood pressure is associated with hypertension and some of the factors here include diabetes, stress, obesity and inadequate intake of calcium, potassium and chronic alcohol consumption</a:t>
            </a:r>
            <a:r>
              <a:rPr lang="en-US" sz="1800" dirty="0" smtClean="0">
                <a:latin typeface="Times New Roman" pitchFamily="18" charset="0"/>
                <a:cs typeface="Times New Roman" pitchFamily="18" charset="0"/>
              </a:rPr>
              <a:t>.</a:t>
            </a:r>
          </a:p>
          <a:p>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 will use cross-sectional studies by Tudor, H. J. (2018 to come up with the best way of reducing the risk of getting high blood pressure is thorough lifestyle changes that keep the pressure down. </a:t>
            </a:r>
          </a:p>
          <a:p>
            <a:r>
              <a:rPr lang="en-US" sz="1800" dirty="0" smtClean="0">
                <a:latin typeface="Times New Roman" pitchFamily="18" charset="0"/>
                <a:cs typeface="Times New Roman" pitchFamily="18" charset="0"/>
              </a:rPr>
              <a:t>Losing </a:t>
            </a:r>
            <a:r>
              <a:rPr lang="en-US" sz="1800" dirty="0">
                <a:latin typeface="Times New Roman" pitchFamily="18" charset="0"/>
                <a:cs typeface="Times New Roman" pitchFamily="18" charset="0"/>
              </a:rPr>
              <a:t>extra pounds as well as watching one’s waistline, exercising regularly, eating healthy diet and reducing sodium in diets is some ways that can be used in controlling high blood pressure. </a:t>
            </a:r>
          </a:p>
        </p:txBody>
      </p:sp>
    </p:spTree>
    <p:extLst>
      <p:ext uri="{BB962C8B-B14F-4D97-AF65-F5344CB8AC3E}">
        <p14:creationId xmlns:p14="http://schemas.microsoft.com/office/powerpoint/2010/main" val="1088571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objectives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2667000"/>
          </a:xfrm>
        </p:spPr>
        <p:txBody>
          <a:bodyPr>
            <a:normAutofit/>
          </a:bodyPr>
          <a:lstStyle/>
          <a:p>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aims of this research include:</a:t>
            </a:r>
          </a:p>
          <a:p>
            <a:pPr lvl="0"/>
            <a:r>
              <a:rPr lang="en-US" sz="1800" dirty="0">
                <a:latin typeface="Times New Roman" pitchFamily="18" charset="0"/>
                <a:cs typeface="Times New Roman" pitchFamily="18" charset="0"/>
              </a:rPr>
              <a:t>Investigating the cause of high blood pressure in young adults and gaining population above sixty five years.</a:t>
            </a:r>
          </a:p>
          <a:p>
            <a:pPr lvl="0"/>
            <a:r>
              <a:rPr lang="en-US" sz="1800" dirty="0">
                <a:latin typeface="Times New Roman" pitchFamily="18" charset="0"/>
                <a:cs typeface="Times New Roman" pitchFamily="18" charset="0"/>
              </a:rPr>
              <a:t>Determining the   measures to control and reduce the risks of high blood pressure </a:t>
            </a:r>
          </a:p>
          <a:p>
            <a:pPr lvl="0"/>
            <a:r>
              <a:rPr lang="en-US" sz="1800" dirty="0">
                <a:latin typeface="Times New Roman" pitchFamily="18" charset="0"/>
                <a:cs typeface="Times New Roman" pitchFamily="18" charset="0"/>
              </a:rPr>
              <a:t>Recommending what has already been done to control the risk of high blood pressure </a:t>
            </a:r>
          </a:p>
          <a:p>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4037781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686800" cy="1189038"/>
          </a:xfrm>
        </p:spPr>
        <p:txBody>
          <a:bodyPr>
            <a:normAutofit fontScale="90000"/>
          </a:bodyPr>
          <a:lstStyle/>
          <a:p>
            <a:r>
              <a:rPr lang="en-US" b="1" dirty="0" smtClean="0"/>
              <a:t/>
            </a:r>
            <a:br>
              <a:rPr lang="en-US" b="1" dirty="0" smtClean="0"/>
            </a:br>
            <a:r>
              <a:rPr lang="en-US" sz="3100" b="1" dirty="0" smtClean="0">
                <a:latin typeface="Times New Roman" pitchFamily="18" charset="0"/>
                <a:cs typeface="Times New Roman" pitchFamily="18" charset="0"/>
              </a:rPr>
              <a:t>Significance</a:t>
            </a:r>
            <a:r>
              <a:rPr lang="en-US" sz="3100" dirty="0" smtClean="0">
                <a:latin typeface="Times New Roman" pitchFamily="18" charset="0"/>
                <a:cs typeface="Times New Roman" pitchFamily="18" charset="0"/>
              </a:rPr>
              <a:t/>
            </a:r>
            <a:br>
              <a:rPr lang="en-US" sz="3100" dirty="0" smtClean="0">
                <a:latin typeface="Times New Roman" pitchFamily="18" charset="0"/>
                <a:cs typeface="Times New Roman" pitchFamily="18" charset="0"/>
              </a:rPr>
            </a:br>
            <a:r>
              <a:rPr lang="en-US" sz="3100" dirty="0" smtClean="0">
                <a:latin typeface="Times New Roman" pitchFamily="18" charset="0"/>
                <a:cs typeface="Times New Roman" pitchFamily="18" charset="0"/>
              </a:rPr>
              <a:t>and </a:t>
            </a:r>
            <a:r>
              <a:rPr lang="en-US" sz="3100" b="1" dirty="0" smtClean="0">
                <a:latin typeface="Times New Roman" pitchFamily="18" charset="0"/>
                <a:cs typeface="Times New Roman" pitchFamily="18" charset="0"/>
              </a:rPr>
              <a:t>Innovation</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382000" cy="5486400"/>
          </a:xfrm>
        </p:spPr>
        <p:txBody>
          <a:bodyPr>
            <a:noAutofit/>
          </a:bodyPr>
          <a:lstStyle/>
          <a:p>
            <a:r>
              <a:rPr lang="en-US" sz="1800" b="1" dirty="0">
                <a:latin typeface="Times New Roman" pitchFamily="18" charset="0"/>
                <a:cs typeface="Times New Roman" pitchFamily="18" charset="0"/>
              </a:rPr>
              <a:t>Significance</a:t>
            </a:r>
            <a:endParaRPr lang="en-US" sz="1800" dirty="0">
              <a:latin typeface="Times New Roman" pitchFamily="18" charset="0"/>
              <a:cs typeface="Times New Roman" pitchFamily="18" charset="0"/>
            </a:endParaRPr>
          </a:p>
          <a:p>
            <a:r>
              <a:rPr lang="en-US" sz="1800" dirty="0" smtClean="0">
                <a:latin typeface="Times New Roman" pitchFamily="18" charset="0"/>
                <a:cs typeface="Times New Roman" pitchFamily="18" charset="0"/>
              </a:rPr>
              <a:t>I intend to use  </a:t>
            </a:r>
            <a:r>
              <a:rPr lang="en-US" sz="1800" dirty="0">
                <a:latin typeface="Times New Roman" pitchFamily="18" charset="0"/>
                <a:cs typeface="Times New Roman" pitchFamily="18" charset="0"/>
              </a:rPr>
              <a:t>approaches like, methodological study, descriptive study approaches and explanatory study</a:t>
            </a:r>
            <a:r>
              <a:rPr lang="en-US" sz="1800" dirty="0" smtClean="0">
                <a:latin typeface="Times New Roman" pitchFamily="18" charset="0"/>
                <a:cs typeface="Times New Roman" pitchFamily="18" charset="0"/>
              </a:rPr>
              <a:t>.</a:t>
            </a:r>
          </a:p>
          <a:p>
            <a:r>
              <a:rPr lang="en-US" sz="1800" dirty="0" smtClean="0">
                <a:latin typeface="Times New Roman" pitchFamily="18" charset="0"/>
                <a:cs typeface="Times New Roman" pitchFamily="18" charset="0"/>
              </a:rPr>
              <a:t>Use of methodological </a:t>
            </a:r>
            <a:r>
              <a:rPr lang="en-US" sz="1800" dirty="0">
                <a:latin typeface="Times New Roman" pitchFamily="18" charset="0"/>
                <a:cs typeface="Times New Roman" pitchFamily="18" charset="0"/>
              </a:rPr>
              <a:t>study, </a:t>
            </a:r>
            <a:r>
              <a:rPr lang="en-US" sz="1800" dirty="0" smtClean="0">
                <a:latin typeface="Times New Roman" pitchFamily="18" charset="0"/>
                <a:cs typeface="Times New Roman" pitchFamily="18" charset="0"/>
              </a:rPr>
              <a:t>helps in advancing  </a:t>
            </a:r>
            <a:r>
              <a:rPr lang="en-US" sz="1800" dirty="0">
                <a:latin typeface="Times New Roman" pitchFamily="18" charset="0"/>
                <a:cs typeface="Times New Roman" pitchFamily="18" charset="0"/>
              </a:rPr>
              <a:t>this field by devising, testing and improving on the new based research methods.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Study will help in assessing </a:t>
            </a:r>
            <a:r>
              <a:rPr lang="en-US" sz="1800" dirty="0">
                <a:latin typeface="Times New Roman" pitchFamily="18" charset="0"/>
                <a:cs typeface="Times New Roman" pitchFamily="18" charset="0"/>
              </a:rPr>
              <a:t>the extent at which health research need to be embraced to focus on the health of individual who at a high risk of acquiring high blood </a:t>
            </a:r>
            <a:r>
              <a:rPr lang="en-US" sz="1800" dirty="0" smtClean="0">
                <a:latin typeface="Times New Roman" pitchFamily="18" charset="0"/>
                <a:cs typeface="Times New Roman" pitchFamily="18" charset="0"/>
              </a:rPr>
              <a:t>pressure.</a:t>
            </a:r>
          </a:p>
          <a:p>
            <a:r>
              <a:rPr lang="en-US" sz="1800" dirty="0" smtClean="0">
                <a:latin typeface="Times New Roman" pitchFamily="18" charset="0"/>
                <a:cs typeface="Times New Roman" pitchFamily="18" charset="0"/>
              </a:rPr>
              <a:t>My approaches will be beneficial </a:t>
            </a:r>
            <a:r>
              <a:rPr lang="en-US" sz="1800" dirty="0">
                <a:latin typeface="Times New Roman" pitchFamily="18" charset="0"/>
                <a:cs typeface="Times New Roman" pitchFamily="18" charset="0"/>
              </a:rPr>
              <a:t>to the patients, healthcare system and the </a:t>
            </a:r>
            <a:r>
              <a:rPr lang="en-US" sz="1800" dirty="0" smtClean="0">
                <a:latin typeface="Times New Roman" pitchFamily="18" charset="0"/>
                <a:cs typeface="Times New Roman" pitchFamily="18" charset="0"/>
              </a:rPr>
              <a:t>society</a:t>
            </a:r>
            <a:endParaRPr lang="en-US" sz="1800" dirty="0">
              <a:latin typeface="Times New Roman" pitchFamily="18" charset="0"/>
              <a:cs typeface="Times New Roman" pitchFamily="18" charset="0"/>
            </a:endParaRPr>
          </a:p>
          <a:p>
            <a:r>
              <a:rPr lang="en-US" sz="1800" b="1" dirty="0">
                <a:latin typeface="Times New Roman" pitchFamily="18" charset="0"/>
                <a:cs typeface="Times New Roman" pitchFamily="18" charset="0"/>
              </a:rPr>
              <a:t>Innovation</a:t>
            </a:r>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My approaches are very innovative in the sense that they will involve application of newly developed techniques for by the management for healthcare </a:t>
            </a:r>
            <a:r>
              <a:rPr lang="en-US" sz="1800" dirty="0" smtClean="0">
                <a:latin typeface="Times New Roman" pitchFamily="18" charset="0"/>
                <a:cs typeface="Times New Roman" pitchFamily="18" charset="0"/>
              </a:rPr>
              <a:t>planning.</a:t>
            </a:r>
          </a:p>
          <a:p>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approaches will also be touching hypothetical formulation and collection of recorded empirical data about healthcare system. </a:t>
            </a: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05198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562600" cy="715962"/>
          </a:xfrm>
        </p:spPr>
        <p:txBody>
          <a:bodyPr>
            <a:normAutofit fontScale="90000"/>
          </a:bodyPr>
          <a:lstStyle/>
          <a:p>
            <a:r>
              <a:rPr lang="en-US" sz="2800" b="1" dirty="0" smtClean="0">
                <a:latin typeface="Times New Roman" pitchFamily="18" charset="0"/>
                <a:cs typeface="Times New Roman" pitchFamily="18" charset="0"/>
              </a:rPr>
              <a:t>Preliminary data</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534400" cy="5943600"/>
          </a:xfrm>
        </p:spPr>
        <p:txBody>
          <a:bodyPr>
            <a:normAutofit/>
          </a:bodyPr>
          <a:lstStyle/>
          <a:p>
            <a:pPr marL="0" indent="0">
              <a:buNone/>
            </a:pPr>
            <a:endParaRPr lang="en-US" sz="1800" dirty="0" smtClean="0"/>
          </a:p>
          <a:p>
            <a:r>
              <a:rPr lang="en-US" sz="1800" dirty="0" smtClean="0"/>
              <a:t>In </a:t>
            </a:r>
            <a:r>
              <a:rPr lang="en-US" sz="1800" dirty="0"/>
              <a:t>estimating the probabilities I decided to express the Y axis as proportion (%) of the patient suffering from blood pressure in each of the group</a:t>
            </a:r>
            <a:r>
              <a:rPr lang="en-US" sz="1800" dirty="0" smtClean="0"/>
              <a:t>.</a:t>
            </a:r>
            <a:r>
              <a:rPr lang="en-US" sz="1800" dirty="0"/>
              <a:t> </a:t>
            </a:r>
            <a:endParaRPr lang="en-US" sz="1800" dirty="0" smtClean="0"/>
          </a:p>
          <a:p>
            <a:r>
              <a:rPr lang="en-US" sz="1800" dirty="0" smtClean="0"/>
              <a:t>From </a:t>
            </a:r>
            <a:r>
              <a:rPr lang="en-US" sz="1800" dirty="0"/>
              <a:t>above table it can be observed that probability take a random variable that involves taking of specific values.</a:t>
            </a:r>
          </a:p>
          <a:p>
            <a:r>
              <a:rPr lang="en-US" sz="1800" dirty="0"/>
              <a:t>I can approximately say that 40% from above of population data will have high blood pressure with is equivalent to 10</a:t>
            </a:r>
            <a:r>
              <a:rPr lang="en-US" sz="1800" dirty="0" smtClean="0"/>
              <a:t>.</a:t>
            </a:r>
            <a:endParaRPr lang="en-US" sz="1800" dirty="0"/>
          </a:p>
          <a:p>
            <a:pPr marL="0" indent="0">
              <a:buNone/>
            </a:pPr>
            <a:endParaRPr lang="en-US" sz="1800" dirty="0" smtClean="0"/>
          </a:p>
          <a:p>
            <a:pPr marL="0" indent="0">
              <a:buNone/>
            </a:pPr>
            <a:endParaRPr lang="en-US" sz="1800" dirty="0"/>
          </a:p>
          <a:p>
            <a:endParaRPr lang="en-US" sz="1800" dirty="0" smtClean="0"/>
          </a:p>
          <a:p>
            <a:endParaRPr lang="en-US" sz="1800" dirty="0"/>
          </a:p>
          <a:p>
            <a:endParaRPr lang="en-US" sz="1800" dirty="0" smtClean="0"/>
          </a:p>
          <a:p>
            <a:endParaRPr lang="en-US" sz="1800" dirty="0"/>
          </a:p>
          <a:p>
            <a:endParaRPr lang="en-US" sz="1800" dirty="0" smtClean="0"/>
          </a:p>
          <a:p>
            <a:pPr marL="0" indent="0">
              <a:buNone/>
            </a:pPr>
            <a:r>
              <a:rPr lang="en-US" sz="1800" dirty="0"/>
              <a:t> </a:t>
            </a:r>
            <a:r>
              <a:rPr lang="en-US" sz="1800" dirty="0" smtClean="0"/>
              <a:t>      </a:t>
            </a:r>
          </a:p>
          <a:p>
            <a:pPr marL="0" indent="0">
              <a:buNone/>
            </a:pPr>
            <a:r>
              <a:rPr lang="en-US" sz="1800" dirty="0" smtClean="0"/>
              <a:t>       </a:t>
            </a:r>
          </a:p>
          <a:p>
            <a:pPr marL="0" indent="0">
              <a:buNone/>
            </a:pPr>
            <a:r>
              <a:rPr lang="en-US" sz="1800" dirty="0" smtClean="0"/>
              <a:t>                                    </a:t>
            </a:r>
          </a:p>
          <a:p>
            <a:pPr marL="0" indent="0">
              <a:buNone/>
            </a:pPr>
            <a:endParaRPr lang="en-US" sz="1800" dirty="0"/>
          </a:p>
        </p:txBody>
      </p:sp>
      <p:graphicFrame>
        <p:nvGraphicFramePr>
          <p:cNvPr id="60" name="Table 59"/>
          <p:cNvGraphicFramePr>
            <a:graphicFrameLocks noGrp="1"/>
          </p:cNvGraphicFramePr>
          <p:nvPr>
            <p:extLst>
              <p:ext uri="{D42A27DB-BD31-4B8C-83A1-F6EECF244321}">
                <p14:modId xmlns:p14="http://schemas.microsoft.com/office/powerpoint/2010/main" val="4248179597"/>
              </p:ext>
            </p:extLst>
          </p:nvPr>
        </p:nvGraphicFramePr>
        <p:xfrm>
          <a:off x="2590800" y="3798908"/>
          <a:ext cx="2438400" cy="3202432"/>
        </p:xfrm>
        <a:graphic>
          <a:graphicData uri="http://schemas.openxmlformats.org/drawingml/2006/table">
            <a:tbl>
              <a:tblPr firstRow="1" firstCol="1" bandRow="1">
                <a:tableStyleId>{5C22544A-7EE6-4342-B048-85BDC9FD1C3A}</a:tableStyleId>
              </a:tblPr>
              <a:tblGrid>
                <a:gridCol w="876300"/>
                <a:gridCol w="1562100"/>
              </a:tblGrid>
              <a:tr h="498166">
                <a:tc>
                  <a:txBody>
                    <a:bodyPr/>
                    <a:lstStyle/>
                    <a:p>
                      <a:pPr marL="0" marR="0">
                        <a:lnSpc>
                          <a:spcPct val="115000"/>
                        </a:lnSpc>
                        <a:spcBef>
                          <a:spcPts val="0"/>
                        </a:spcBef>
                        <a:spcAft>
                          <a:spcPts val="0"/>
                        </a:spcAft>
                      </a:pPr>
                      <a:r>
                        <a:rPr lang="en-US" sz="1200" dirty="0">
                          <a:effectLst/>
                        </a:rPr>
                        <a:t>PSA test results</a:t>
                      </a:r>
                      <a:endParaRPr lang="en-US" sz="1100" dirty="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Proportion/fraction of patients</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0</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2/100</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4</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4/100</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6</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10/100</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8</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22/100</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11</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a:effectLst/>
                        </a:rPr>
                        <a:t>30/100</a:t>
                      </a:r>
                      <a:endParaRPr lang="en-US" sz="110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dirty="0">
                          <a:effectLst/>
                        </a:rPr>
                        <a:t>12</a:t>
                      </a:r>
                      <a:endParaRPr lang="en-US" sz="1100" dirty="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a:effectLst/>
                        </a:rPr>
                        <a:t>16/100</a:t>
                      </a:r>
                      <a:endParaRPr lang="en-US" sz="110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14</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a:effectLst/>
                        </a:rPr>
                        <a:t>8/100</a:t>
                      </a:r>
                      <a:endParaRPr lang="en-US" sz="110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a:effectLst/>
                        </a:rPr>
                        <a:t>16</a:t>
                      </a:r>
                      <a:endParaRPr lang="en-US" sz="110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5/100</a:t>
                      </a:r>
                      <a:endParaRPr lang="en-US" sz="1100" dirty="0">
                        <a:effectLst/>
                        <a:latin typeface="Calibri"/>
                        <a:ea typeface="Calibri"/>
                        <a:cs typeface="Times New Roman"/>
                      </a:endParaRPr>
                    </a:p>
                  </a:txBody>
                  <a:tcPr marR="73025" marT="88900" marB="0"/>
                </a:tc>
              </a:tr>
              <a:tr h="207071">
                <a:tc>
                  <a:txBody>
                    <a:bodyPr/>
                    <a:lstStyle/>
                    <a:p>
                      <a:pPr marL="0" marR="0">
                        <a:lnSpc>
                          <a:spcPct val="115000"/>
                        </a:lnSpc>
                        <a:spcBef>
                          <a:spcPts val="0"/>
                        </a:spcBef>
                        <a:spcAft>
                          <a:spcPts val="0"/>
                        </a:spcAft>
                      </a:pPr>
                      <a:r>
                        <a:rPr lang="en-US" sz="1200" dirty="0">
                          <a:effectLst/>
                        </a:rPr>
                        <a:t>20</a:t>
                      </a:r>
                      <a:endParaRPr lang="en-US" sz="1100" dirty="0">
                        <a:effectLst/>
                        <a:latin typeface="Calibri"/>
                        <a:ea typeface="Calibri"/>
                        <a:cs typeface="Times New Roman"/>
                      </a:endParaRPr>
                    </a:p>
                  </a:txBody>
                  <a:tcPr marR="73025" marT="88900" marB="0"/>
                </a:tc>
                <a:tc>
                  <a:txBody>
                    <a:bodyPr/>
                    <a:lstStyle/>
                    <a:p>
                      <a:pPr marL="0" marR="0">
                        <a:lnSpc>
                          <a:spcPct val="115000"/>
                        </a:lnSpc>
                        <a:spcBef>
                          <a:spcPts val="0"/>
                        </a:spcBef>
                        <a:spcAft>
                          <a:spcPts val="0"/>
                        </a:spcAft>
                      </a:pPr>
                      <a:r>
                        <a:rPr lang="en-US" sz="1200" dirty="0">
                          <a:effectLst/>
                        </a:rPr>
                        <a:t>3/100</a:t>
                      </a:r>
                      <a:endParaRPr lang="en-US" sz="1100" dirty="0">
                        <a:effectLst/>
                        <a:latin typeface="Calibri"/>
                        <a:ea typeface="Calibri"/>
                        <a:cs typeface="Times New Roman"/>
                      </a:endParaRPr>
                    </a:p>
                  </a:txBody>
                  <a:tcPr marR="73025" marT="88900" marB="0"/>
                </a:tc>
              </a:tr>
            </a:tbl>
          </a:graphicData>
        </a:graphic>
      </p:graphicFrame>
      <p:sp>
        <p:nvSpPr>
          <p:cNvPr id="61" name="Rectangle 71"/>
          <p:cNvSpPr>
            <a:spLocks noChangeArrowheads="1"/>
          </p:cNvSpPr>
          <p:nvPr/>
        </p:nvSpPr>
        <p:spPr bwMode="auto">
          <a:xfrm>
            <a:off x="627660" y="22082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120" name="Picture 72" descr="C:\Users\Davids\Documents\z.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962400"/>
            <a:ext cx="2082156" cy="1685925"/>
          </a:xfrm>
          <a:prstGeom prst="rect">
            <a:avLst/>
          </a:prstGeom>
          <a:noFill/>
          <a:extLst>
            <a:ext uri="{909E8E84-426E-40DD-AFC4-6F175D3DCCD1}">
              <a14:hiddenFill xmlns:a14="http://schemas.microsoft.com/office/drawing/2010/main">
                <a:solidFill>
                  <a:srgbClr val="FFFFFF"/>
                </a:solidFill>
              </a14:hiddenFill>
            </a:ext>
          </a:extLst>
        </p:spPr>
      </p:pic>
      <p:pic>
        <p:nvPicPr>
          <p:cNvPr id="2121" name="Picture 73" descr="C:\Users\Davids\Documents\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4242" y="3657600"/>
            <a:ext cx="3880808"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61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2057400" y="1143000"/>
            <a:ext cx="5186680" cy="3274060"/>
          </a:xfrm>
          <a:prstGeom prst="rect">
            <a:avLst/>
          </a:prstGeom>
        </p:spPr>
      </p:pic>
      <p:sp>
        <p:nvSpPr>
          <p:cNvPr id="6" name="Rectangle 5"/>
          <p:cNvSpPr/>
          <p:nvPr/>
        </p:nvSpPr>
        <p:spPr>
          <a:xfrm>
            <a:off x="3385521" y="3105835"/>
            <a:ext cx="2372957" cy="646331"/>
          </a:xfrm>
          <a:prstGeom prst="rect">
            <a:avLst/>
          </a:prstGeom>
        </p:spPr>
        <p:txBody>
          <a:bodyPr wrap="none">
            <a:spAutoFit/>
          </a:bodyPr>
          <a:lstStyle/>
          <a:p>
            <a:pPr marL="234315" marR="0" indent="-234950">
              <a:lnSpc>
                <a:spcPct val="200000"/>
              </a:lnSpc>
              <a:spcBef>
                <a:spcPts val="0"/>
              </a:spcBef>
              <a:spcAft>
                <a:spcPts val="0"/>
              </a:spcAft>
            </a:pPr>
            <a:r>
              <a:rPr lang="en-US" b="1" dirty="0">
                <a:latin typeface="Bell MT" panose="02020503060305020303" pitchFamily="18" charset="0"/>
                <a:ea typeface="Arial" panose="020B0604020202020204" pitchFamily="34" charset="0"/>
                <a:cs typeface="Arial" panose="020B0604020202020204" pitchFamily="34" charset="0"/>
              </a:rPr>
              <a:t>Normal distributions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2895600" y="304800"/>
            <a:ext cx="2372957" cy="646331"/>
          </a:xfrm>
          <a:prstGeom prst="rect">
            <a:avLst/>
          </a:prstGeom>
        </p:spPr>
        <p:txBody>
          <a:bodyPr wrap="none">
            <a:spAutoFit/>
          </a:bodyPr>
          <a:lstStyle/>
          <a:p>
            <a:pPr marL="234315" marR="0" indent="-234950">
              <a:lnSpc>
                <a:spcPct val="200000"/>
              </a:lnSpc>
              <a:spcBef>
                <a:spcPts val="0"/>
              </a:spcBef>
              <a:spcAft>
                <a:spcPts val="0"/>
              </a:spcAft>
            </a:pPr>
            <a:r>
              <a:rPr lang="en-US" b="1" dirty="0">
                <a:latin typeface="Bell MT" panose="02020503060305020303" pitchFamily="18" charset="0"/>
                <a:ea typeface="Arial" panose="020B0604020202020204" pitchFamily="34" charset="0"/>
                <a:cs typeface="Arial" panose="020B0604020202020204" pitchFamily="34" charset="0"/>
              </a:rPr>
              <a:t>Normal distributions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2057400" y="5181600"/>
            <a:ext cx="4572000" cy="1477328"/>
          </a:xfrm>
          <a:prstGeom prst="rect">
            <a:avLst/>
          </a:prstGeom>
        </p:spPr>
        <p:txBody>
          <a:bodyPr>
            <a:spAutoFit/>
          </a:bodyPr>
          <a:lstStyle/>
          <a:p>
            <a:r>
              <a:rPr lang="en-US" dirty="0">
                <a:latin typeface="Times New Roman" panose="02020603050405020304" pitchFamily="18" charset="0"/>
                <a:ea typeface="Calibri" panose="020F0502020204030204" pitchFamily="34" charset="0"/>
              </a:rPr>
              <a:t>The probability area that is colored red that is 2.5% consist of the mean and the standard deviation. The confidence level is 95% which means that 95% of the populations fails in the interval. </a:t>
            </a:r>
            <a:endParaRPr lang="en-US" dirty="0"/>
          </a:p>
        </p:txBody>
      </p:sp>
    </p:spTree>
    <p:extLst>
      <p:ext uri="{BB962C8B-B14F-4D97-AF65-F5344CB8AC3E}">
        <p14:creationId xmlns:p14="http://schemas.microsoft.com/office/powerpoint/2010/main" val="341494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543800" cy="1219200"/>
          </a:xfrm>
        </p:spPr>
        <p:txBody>
          <a:bodyPr>
            <a:normAutofit/>
          </a:bodyPr>
          <a:lstStyle/>
          <a:p>
            <a:r>
              <a:rPr lang="en-US" sz="2000" b="1" dirty="0" smtClean="0">
                <a:latin typeface="Times New Roman" pitchFamily="18" charset="0"/>
                <a:cs typeface="Times New Roman" pitchFamily="18" charset="0"/>
              </a:rPr>
              <a:t>Research strategy</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382000" cy="5257800"/>
          </a:xfrm>
        </p:spPr>
        <p:txBody>
          <a:bodyPr>
            <a:noAutofit/>
          </a:bodyPr>
          <a:lstStyle/>
          <a:p>
            <a:r>
              <a:rPr lang="en-US" sz="1800" dirty="0" smtClean="0">
                <a:latin typeface="Times New Roman" pitchFamily="18" charset="0"/>
                <a:cs typeface="Times New Roman" pitchFamily="18" charset="0"/>
              </a:rPr>
              <a:t>To </a:t>
            </a:r>
            <a:r>
              <a:rPr lang="en-US" sz="1800" dirty="0">
                <a:latin typeface="Times New Roman" pitchFamily="18" charset="0"/>
                <a:cs typeface="Times New Roman" pitchFamily="18" charset="0"/>
              </a:rPr>
              <a:t>succeed in this I am planning to use both primary and secondary data so as to get both qualitative and quantitative research methods. </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I </a:t>
            </a:r>
            <a:r>
              <a:rPr lang="en-US" sz="1800" dirty="0">
                <a:latin typeface="Times New Roman" pitchFamily="18" charset="0"/>
                <a:cs typeface="Times New Roman" pitchFamily="18" charset="0"/>
              </a:rPr>
              <a:t>will get the data from health population surveys collected in 20</a:t>
            </a:r>
            <a:r>
              <a:rPr lang="en-US" sz="1800" baseline="30000" dirty="0">
                <a:latin typeface="Times New Roman" pitchFamily="18" charset="0"/>
                <a:cs typeface="Times New Roman" pitchFamily="18" charset="0"/>
              </a:rPr>
              <a:t>th</a:t>
            </a:r>
            <a:r>
              <a:rPr lang="en-US" sz="1800" dirty="0">
                <a:latin typeface="Times New Roman" pitchFamily="18" charset="0"/>
                <a:cs typeface="Times New Roman" pitchFamily="18" charset="0"/>
              </a:rPr>
              <a:t> century since are publically available and this means I will have nothing to do in collecting </a:t>
            </a:r>
            <a:r>
              <a:rPr lang="en-US" sz="1800" dirty="0" smtClean="0">
                <a:latin typeface="Times New Roman" pitchFamily="18" charset="0"/>
                <a:cs typeface="Times New Roman" pitchFamily="18" charset="0"/>
              </a:rPr>
              <a:t>them.</a:t>
            </a:r>
          </a:p>
          <a:p>
            <a:r>
              <a:rPr lang="en-US" sz="1800" dirty="0" smtClean="0">
                <a:latin typeface="Times New Roman" pitchFamily="18" charset="0"/>
                <a:cs typeface="Times New Roman" pitchFamily="18" charset="0"/>
              </a:rPr>
              <a:t>I </a:t>
            </a:r>
            <a:r>
              <a:rPr lang="en-US" sz="1800" dirty="0">
                <a:latin typeface="Times New Roman" pitchFamily="18" charset="0"/>
                <a:cs typeface="Times New Roman" pitchFamily="18" charset="0"/>
              </a:rPr>
              <a:t>will use observation and question is to collect the data and analyze them by use of both descriptive and inferential statistics because they give more information that lead to a good </a:t>
            </a:r>
            <a:r>
              <a:rPr lang="en-US" sz="1800" dirty="0" smtClean="0">
                <a:latin typeface="Times New Roman" pitchFamily="18" charset="0"/>
                <a:cs typeface="Times New Roman" pitchFamily="18" charset="0"/>
              </a:rPr>
              <a:t>conclusion.</a:t>
            </a:r>
          </a:p>
          <a:p>
            <a:r>
              <a:rPr lang="en-US" sz="1800" dirty="0" smtClean="0">
                <a:latin typeface="Times New Roman" pitchFamily="18" charset="0"/>
                <a:cs typeface="Times New Roman" pitchFamily="18" charset="0"/>
              </a:rPr>
              <a:t>Inadequate </a:t>
            </a:r>
            <a:r>
              <a:rPr lang="en-US" sz="1800" dirty="0">
                <a:latin typeface="Times New Roman" pitchFamily="18" charset="0"/>
                <a:cs typeface="Times New Roman" pitchFamily="18" charset="0"/>
              </a:rPr>
              <a:t>sample, scope and lack of adequate study are the potential limitations in this approach. If this approach will not work I will use a descriptive study approached based on well written health cross-sectional studies.</a:t>
            </a:r>
          </a:p>
          <a:p>
            <a:r>
              <a:rPr lang="en-US" sz="1800" dirty="0" smtClean="0">
                <a:latin typeface="Times New Roman" pitchFamily="18" charset="0"/>
                <a:cs typeface="Times New Roman" pitchFamily="18" charset="0"/>
              </a:rPr>
              <a:t>I </a:t>
            </a:r>
            <a:r>
              <a:rPr lang="en-US" sz="1800" dirty="0">
                <a:latin typeface="Times New Roman" pitchFamily="18" charset="0"/>
                <a:cs typeface="Times New Roman" pitchFamily="18" charset="0"/>
              </a:rPr>
              <a:t>wish to use qualitative research </a:t>
            </a:r>
            <a:r>
              <a:rPr lang="en-US" sz="1800" dirty="0" smtClean="0">
                <a:latin typeface="Times New Roman" pitchFamily="18" charset="0"/>
                <a:cs typeface="Times New Roman" pitchFamily="18" charset="0"/>
              </a:rPr>
              <a:t>method in determining the   measures to control and reduce the risks of high blood pressure.</a:t>
            </a:r>
            <a:endParaRPr lang="en-US" sz="1800" dirty="0">
              <a:latin typeface="Times New Roman" pitchFamily="18" charset="0"/>
              <a:cs typeface="Times New Roman" pitchFamily="18" charset="0"/>
            </a:endParaRPr>
          </a:p>
          <a:p>
            <a:r>
              <a:rPr lang="en-US" sz="1800" dirty="0">
                <a:latin typeface="Times New Roman" pitchFamily="18" charset="0"/>
                <a:cs typeface="Times New Roman" pitchFamily="18" charset="0"/>
              </a:rPr>
              <a:t>Recommending what has already been done to control the risk of high blood pressure is the third aim of this proposal that I need to achieve by use of explanatory study approach. I will use both primary and secondary data by use of both qualities and quantitative research </a:t>
            </a:r>
            <a:r>
              <a:rPr lang="en-US" sz="1800" dirty="0" smtClean="0">
                <a:latin typeface="Times New Roman" pitchFamily="18" charset="0"/>
                <a:cs typeface="Times New Roman" pitchFamily="18" charset="0"/>
              </a:rPr>
              <a:t>methods</a:t>
            </a:r>
            <a:endParaRPr lang="en-US" sz="1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371599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References</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457200">
              <a:buNone/>
            </a:pPr>
            <a:r>
              <a:rPr lang="en-US" sz="1900" dirty="0" smtClean="0">
                <a:latin typeface="Times New Roman" pitchFamily="18" charset="0"/>
                <a:cs typeface="Times New Roman" pitchFamily="18" charset="0"/>
              </a:rPr>
              <a:t>Bundy</a:t>
            </a:r>
            <a:r>
              <a:rPr lang="en-US" sz="1900" dirty="0">
                <a:latin typeface="Times New Roman" pitchFamily="18" charset="0"/>
                <a:cs typeface="Times New Roman" pitchFamily="18" charset="0"/>
              </a:rPr>
              <a:t>, J. D., Li, C., Stuchlik, P., Bu, X., Kelly, T. N., Mills, K. T., &amp; He, J. (2017). Systolic blood pressure reduction and risk of cardiovascular disease and mortality: a systematic review and network meta-analysis. </a:t>
            </a:r>
            <a:r>
              <a:rPr lang="en-US" sz="1900" i="1" dirty="0">
                <a:latin typeface="Times New Roman" pitchFamily="18" charset="0"/>
                <a:cs typeface="Times New Roman" pitchFamily="18" charset="0"/>
              </a:rPr>
              <a:t>JAMA cardiology</a:t>
            </a:r>
            <a:r>
              <a:rPr lang="en-US" sz="1900" dirty="0">
                <a:latin typeface="Times New Roman" pitchFamily="18" charset="0"/>
                <a:cs typeface="Times New Roman" pitchFamily="18" charset="0"/>
              </a:rPr>
              <a:t>, </a:t>
            </a:r>
            <a:r>
              <a:rPr lang="en-US" sz="1900" i="1" dirty="0">
                <a:latin typeface="Times New Roman" pitchFamily="18" charset="0"/>
                <a:cs typeface="Times New Roman" pitchFamily="18" charset="0"/>
              </a:rPr>
              <a:t>2</a:t>
            </a:r>
            <a:r>
              <a:rPr lang="en-US" sz="1900" dirty="0">
                <a:latin typeface="Times New Roman" pitchFamily="18" charset="0"/>
                <a:cs typeface="Times New Roman" pitchFamily="18" charset="0"/>
              </a:rPr>
              <a:t>(7), 775-781</a:t>
            </a:r>
          </a:p>
          <a:p>
            <a:pPr marL="0" indent="-457200">
              <a:buNone/>
            </a:pPr>
            <a:r>
              <a:rPr lang="en-US" sz="1900" dirty="0">
                <a:latin typeface="Times New Roman" pitchFamily="18" charset="0"/>
                <a:cs typeface="Times New Roman" pitchFamily="18" charset="0"/>
              </a:rPr>
              <a:t>Forouzanfar, M. H., Liu, P.,Roth, G. A., Ng, M., Biryukov, S., Marczak, L., &amp; Ali, R. (2017). Global burden of hypertension and systolic blood pressure of at least 110 to 115 mm Hg, 1990-2015. </a:t>
            </a:r>
            <a:r>
              <a:rPr lang="en-US" sz="1900" i="1" dirty="0">
                <a:latin typeface="Times New Roman" pitchFamily="18" charset="0"/>
                <a:cs typeface="Times New Roman" pitchFamily="18" charset="0"/>
              </a:rPr>
              <a:t>Jama</a:t>
            </a:r>
            <a:r>
              <a:rPr lang="en-US" sz="1900" dirty="0">
                <a:latin typeface="Times New Roman" pitchFamily="18" charset="0"/>
                <a:cs typeface="Times New Roman" pitchFamily="18" charset="0"/>
              </a:rPr>
              <a:t>, </a:t>
            </a:r>
            <a:r>
              <a:rPr lang="en-US" sz="1900" i="1" dirty="0">
                <a:latin typeface="Times New Roman" pitchFamily="18" charset="0"/>
                <a:cs typeface="Times New Roman" pitchFamily="18" charset="0"/>
              </a:rPr>
              <a:t>317</a:t>
            </a:r>
            <a:r>
              <a:rPr lang="en-US" sz="1900" dirty="0">
                <a:latin typeface="Times New Roman" pitchFamily="18" charset="0"/>
                <a:cs typeface="Times New Roman" pitchFamily="18" charset="0"/>
              </a:rPr>
              <a:t>(2), 165-182.</a:t>
            </a:r>
          </a:p>
          <a:p>
            <a:pPr marL="0" indent="-457200">
              <a:buNone/>
            </a:pPr>
            <a:r>
              <a:rPr lang="en-US" sz="1900" dirty="0">
                <a:latin typeface="Times New Roman" pitchFamily="18" charset="0"/>
                <a:cs typeface="Times New Roman" pitchFamily="18" charset="0"/>
              </a:rPr>
              <a:t>Satarug, S., Vesey, D. A., &amp; Gobe, G. C. (2017). Kidney cadmium toxicity, diabetes and high blood pressure: the perfect storm. </a:t>
            </a:r>
            <a:r>
              <a:rPr lang="en-US" sz="1900" i="1" dirty="0">
                <a:latin typeface="Times New Roman" pitchFamily="18" charset="0"/>
                <a:cs typeface="Times New Roman" pitchFamily="18" charset="0"/>
              </a:rPr>
              <a:t>The Tohoku journal of experimental medicine</a:t>
            </a:r>
            <a:r>
              <a:rPr lang="en-US" sz="1900" dirty="0">
                <a:latin typeface="Times New Roman" pitchFamily="18" charset="0"/>
                <a:cs typeface="Times New Roman" pitchFamily="18" charset="0"/>
              </a:rPr>
              <a:t>, </a:t>
            </a:r>
            <a:r>
              <a:rPr lang="en-US" sz="1900" i="1" dirty="0">
                <a:latin typeface="Times New Roman" pitchFamily="18" charset="0"/>
                <a:cs typeface="Times New Roman" pitchFamily="18" charset="0"/>
              </a:rPr>
              <a:t>241</a:t>
            </a:r>
            <a:r>
              <a:rPr lang="en-US" sz="1900" dirty="0">
                <a:latin typeface="Times New Roman" pitchFamily="18" charset="0"/>
                <a:cs typeface="Times New Roman" pitchFamily="18" charset="0"/>
              </a:rPr>
              <a:t>(1), 65-87.</a:t>
            </a:r>
          </a:p>
          <a:p>
            <a:pPr marL="0" indent="-457200">
              <a:buNone/>
            </a:pPr>
            <a:r>
              <a:rPr lang="en-US" sz="1900" dirty="0" smtClean="0">
                <a:latin typeface="Times New Roman" pitchFamily="18" charset="0"/>
                <a:cs typeface="Times New Roman" pitchFamily="18" charset="0"/>
              </a:rPr>
              <a:t>Tudor</a:t>
            </a:r>
            <a:r>
              <a:rPr lang="en-US" sz="1900" dirty="0">
                <a:latin typeface="Times New Roman" pitchFamily="18" charset="0"/>
                <a:cs typeface="Times New Roman" pitchFamily="18" charset="0"/>
              </a:rPr>
              <a:t>, H. J. (2018). </a:t>
            </a:r>
            <a:r>
              <a:rPr lang="en-US" sz="1900" i="1" dirty="0">
                <a:latin typeface="Times New Roman" pitchFamily="18" charset="0"/>
                <a:cs typeface="Times New Roman" pitchFamily="18" charset="0"/>
              </a:rPr>
              <a:t>Hypertension: community control of high blood pressure</a:t>
            </a:r>
            <a:r>
              <a:rPr lang="en-US" sz="1900" dirty="0">
                <a:latin typeface="Times New Roman" pitchFamily="18" charset="0"/>
                <a:cs typeface="Times New Roman" pitchFamily="18" charset="0"/>
              </a:rPr>
              <a:t>. CRC Press. </a:t>
            </a:r>
          </a:p>
          <a:p>
            <a:pPr marL="0" indent="0">
              <a:buNone/>
            </a:pPr>
            <a:endParaRPr lang="en-US" dirty="0"/>
          </a:p>
        </p:txBody>
      </p:sp>
    </p:spTree>
    <p:extLst>
      <p:ext uri="{BB962C8B-B14F-4D97-AF65-F5344CB8AC3E}">
        <p14:creationId xmlns:p14="http://schemas.microsoft.com/office/powerpoint/2010/main" val="63789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122</TotalTime>
  <Words>2301</Words>
  <Application>Microsoft Office PowerPoint</Application>
  <PresentationFormat>On-screen Show (4:3)</PresentationFormat>
  <Paragraphs>112</Paragraphs>
  <Slides>9</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Bell MT</vt:lpstr>
      <vt:lpstr>Book Antiqua</vt:lpstr>
      <vt:lpstr>Calibri</vt:lpstr>
      <vt:lpstr>Lucida Sans</vt:lpstr>
      <vt:lpstr>Times New Roman</vt:lpstr>
      <vt:lpstr>Wingdings</vt:lpstr>
      <vt:lpstr>Wingdings 2</vt:lpstr>
      <vt:lpstr>Wingdings 3</vt:lpstr>
      <vt:lpstr>Apex</vt:lpstr>
      <vt:lpstr>Research proposal on the causes of high blood pressure and the way of reducing and controlling it </vt:lpstr>
      <vt:lpstr>   Abstract </vt:lpstr>
      <vt:lpstr>Background </vt:lpstr>
      <vt:lpstr>objectives</vt:lpstr>
      <vt:lpstr> Significance and Innovation </vt:lpstr>
      <vt:lpstr>Preliminary data </vt:lpstr>
      <vt:lpstr>PowerPoint Presentation</vt:lpstr>
      <vt:lpstr>Research strategy </vt:lpstr>
      <vt:lpstr>References </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proposal on the causes of high blood pressure and the way of reducing and controlling it</dc:title>
  <dc:creator>ismail - [2010]</dc:creator>
  <cp:lastModifiedBy>murema</cp:lastModifiedBy>
  <cp:revision>15</cp:revision>
  <dcterms:created xsi:type="dcterms:W3CDTF">2018-12-10T04:19:11Z</dcterms:created>
  <dcterms:modified xsi:type="dcterms:W3CDTF">2018-12-10T06:52:30Z</dcterms:modified>
</cp:coreProperties>
</file>